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9" r:id="rId3"/>
    <p:sldId id="280" r:id="rId4"/>
    <p:sldId id="283" r:id="rId5"/>
    <p:sldId id="277" r:id="rId6"/>
    <p:sldId id="269" r:id="rId7"/>
    <p:sldId id="279" r:id="rId8"/>
    <p:sldId id="275" r:id="rId9"/>
    <p:sldId id="27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36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9"/>
    <p:restoredTop sz="96197"/>
  </p:normalViewPr>
  <p:slideViewPr>
    <p:cSldViewPr snapToGrid="0" snapToObjects="1">
      <p:cViewPr varScale="1">
        <p:scale>
          <a:sx n="116" d="100"/>
          <a:sy n="116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8" d="100"/>
          <a:sy n="108" d="100"/>
        </p:scale>
        <p:origin x="281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6DC843-192B-F046-BCAB-DDE75D7067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1C5D4-C5E6-604B-A08F-29CE94B6DB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D7BB5-F958-8140-BCFF-54716F6D0776}" type="datetimeFigureOut">
              <a:rPr lang="en-US" smtClean="0"/>
              <a:t>4/23/21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DC8A2-30CC-0C41-B639-068ED068D3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F1A45-0DFB-024E-876D-F89DDC70F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F4818-9480-BF43-9FCB-C2076F194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81476-D3AE-224E-93D9-E12F7323D665}" type="datetimeFigureOut">
              <a:rPr lang="en-US" smtClean="0"/>
              <a:t>4/23/21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3B62E-F96B-2844-9FDE-761F57F7F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4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3B62E-F96B-2844-9FDE-761F57F7F5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37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3B62E-F96B-2844-9FDE-761F57F7F5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18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19040-C997-074E-BEC6-39F695C832CF}" type="datetimeFigureOut">
              <a:rPr lang="en-US" smtClean="0"/>
              <a:t>4/23/21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31A3-C26D-7247-8B52-CACA9F6A4E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5C675C-A84F-D14D-8D3D-E12F057E62D8}"/>
              </a:ext>
            </a:extLst>
          </p:cNvPr>
          <p:cNvSpPr/>
          <p:nvPr userDrawn="1"/>
        </p:nvSpPr>
        <p:spPr>
          <a:xfrm>
            <a:off x="0" y="5733376"/>
            <a:ext cx="468351" cy="4906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75D223-AA6F-214E-9D35-86FC405052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6347" y="5709497"/>
            <a:ext cx="2366424" cy="5576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D4101C-6470-9C45-8E9F-1884824DD1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18467" y="1690692"/>
            <a:ext cx="4849419" cy="4806176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41248" y="1691640"/>
            <a:ext cx="7315200" cy="682825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417" y="5781648"/>
            <a:ext cx="2608033" cy="43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D0522-9A4C-FF4B-8EA8-F28F4668BCA7}"/>
              </a:ext>
            </a:extLst>
          </p:cNvPr>
          <p:cNvSpPr/>
          <p:nvPr userDrawn="1"/>
        </p:nvSpPr>
        <p:spPr>
          <a:xfrm>
            <a:off x="0" y="0"/>
            <a:ext cx="730724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890719"/>
            <a:ext cx="10515600" cy="2852737"/>
          </a:xfrm>
          <a:solidFill>
            <a:schemeClr val="bg1"/>
          </a:solidFill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770444"/>
            <a:ext cx="10515600" cy="1500187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19040-C997-074E-BEC6-39F695C832CF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31A3-C26D-7247-8B52-CACA9F6A4E7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759608" y="6356353"/>
            <a:ext cx="432391" cy="3651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642" y="6347551"/>
            <a:ext cx="1678762" cy="3955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062" y="6443534"/>
            <a:ext cx="1405376" cy="23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19040-C997-074E-BEC6-39F695C832CF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31A3-C26D-7247-8B52-CACA9F6A4E7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05D3C-0111-2B47-BD7D-62F839A3D32D}"/>
              </a:ext>
            </a:extLst>
          </p:cNvPr>
          <p:cNvSpPr/>
          <p:nvPr userDrawn="1"/>
        </p:nvSpPr>
        <p:spPr>
          <a:xfrm>
            <a:off x="0" y="0"/>
            <a:ext cx="8626552" cy="5378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9193AA-29D0-724C-9789-F20F3391E0FD}"/>
              </a:ext>
            </a:extLst>
          </p:cNvPr>
          <p:cNvSpPr/>
          <p:nvPr userDrawn="1"/>
        </p:nvSpPr>
        <p:spPr>
          <a:xfrm>
            <a:off x="11759608" y="6356353"/>
            <a:ext cx="432391" cy="3651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E740C6-9D8E-F843-A9BF-C7402E1A00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6350" y="6300139"/>
            <a:ext cx="1678761" cy="490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948" y="6435970"/>
            <a:ext cx="1352062" cy="2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7882"/>
            <a:ext cx="10515600" cy="115281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19040-C997-074E-BEC6-39F695C832CF}" type="datetimeFigureOut">
              <a:rPr lang="en-US" smtClean="0"/>
              <a:t>4/23/21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31A3-C26D-7247-8B52-CACA9F6A4E7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1759608" y="6356353"/>
            <a:ext cx="432391" cy="3651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6350" y="6300139"/>
            <a:ext cx="1678761" cy="4904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7E756C-F6D9-434D-B305-B9BB8448A6C7}"/>
              </a:ext>
            </a:extLst>
          </p:cNvPr>
          <p:cNvSpPr/>
          <p:nvPr userDrawn="1"/>
        </p:nvSpPr>
        <p:spPr>
          <a:xfrm>
            <a:off x="0" y="0"/>
            <a:ext cx="8626552" cy="5378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948" y="6435970"/>
            <a:ext cx="1352062" cy="2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1E4F4D-8925-2E4C-BC6F-08BBAAA8E384}"/>
              </a:ext>
            </a:extLst>
          </p:cNvPr>
          <p:cNvSpPr/>
          <p:nvPr userDrawn="1"/>
        </p:nvSpPr>
        <p:spPr>
          <a:xfrm>
            <a:off x="11759608" y="6356353"/>
            <a:ext cx="432391" cy="3651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9C8939-12D9-9043-B0DB-9472C8192E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06351" y="6300139"/>
            <a:ext cx="1678759" cy="490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948" y="6435970"/>
            <a:ext cx="1352062" cy="2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4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19040-C997-074E-BEC6-39F695C832CF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31A3-C26D-7247-8B52-CACA9F6A4E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DD200E-98C4-1C44-9484-B67A40E1B9B5}"/>
              </a:ext>
            </a:extLst>
          </p:cNvPr>
          <p:cNvSpPr/>
          <p:nvPr userDrawn="1"/>
        </p:nvSpPr>
        <p:spPr>
          <a:xfrm>
            <a:off x="0" y="2057400"/>
            <a:ext cx="466165" cy="32138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50EF43-BB65-7B40-AD81-EADD4C06D601}"/>
              </a:ext>
            </a:extLst>
          </p:cNvPr>
          <p:cNvSpPr/>
          <p:nvPr userDrawn="1"/>
        </p:nvSpPr>
        <p:spPr>
          <a:xfrm>
            <a:off x="11759608" y="6356353"/>
            <a:ext cx="432391" cy="3651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C19E3D-484D-8445-B198-3815618A64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642" y="6347551"/>
            <a:ext cx="1678762" cy="3955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702" y="6433374"/>
            <a:ext cx="1405376" cy="23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F45D25F-BC65-1742-92F0-D1D98929AAFD}"/>
              </a:ext>
            </a:extLst>
          </p:cNvPr>
          <p:cNvSpPr/>
          <p:nvPr userDrawn="1"/>
        </p:nvSpPr>
        <p:spPr>
          <a:xfrm>
            <a:off x="4966447" y="0"/>
            <a:ext cx="7225552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19040-C997-074E-BEC6-39F695C832CF}" type="datetimeFigureOut">
              <a:rPr lang="en-US" smtClean="0"/>
              <a:t>4/23/21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31A3-C26D-7247-8B52-CACA9F6A4E7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4BCC9B-0131-A84D-94B6-C5153DBD8D04}"/>
              </a:ext>
            </a:extLst>
          </p:cNvPr>
          <p:cNvSpPr/>
          <p:nvPr userDrawn="1"/>
        </p:nvSpPr>
        <p:spPr>
          <a:xfrm>
            <a:off x="11759608" y="6356353"/>
            <a:ext cx="432391" cy="3651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AC8935-4D45-DE44-85A9-EDD8B49F3D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642" y="6347551"/>
            <a:ext cx="1678762" cy="3955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702" y="6433374"/>
            <a:ext cx="1405376" cy="23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ot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C59E448-0095-3840-8709-CAC1EBC92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425003"/>
            <a:ext cx="12191999" cy="576441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8B5536-4CD4-744C-9AC9-38534862B22E}"/>
              </a:ext>
            </a:extLst>
          </p:cNvPr>
          <p:cNvSpPr/>
          <p:nvPr userDrawn="1"/>
        </p:nvSpPr>
        <p:spPr>
          <a:xfrm>
            <a:off x="0" y="0"/>
            <a:ext cx="7959144" cy="425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93590C-3F84-BF4E-900D-2BBAB35D24A2}"/>
              </a:ext>
            </a:extLst>
          </p:cNvPr>
          <p:cNvSpPr/>
          <p:nvPr userDrawn="1"/>
        </p:nvSpPr>
        <p:spPr>
          <a:xfrm>
            <a:off x="11759608" y="6356353"/>
            <a:ext cx="432391" cy="3651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AF042-D72F-A545-B042-D7C375025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6351" y="6300139"/>
            <a:ext cx="1678759" cy="4904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948" y="6435970"/>
            <a:ext cx="1352062" cy="2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831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rebuchet MS Regular" charset="0"/>
              </a:defRPr>
            </a:lvl1pPr>
          </a:lstStyle>
          <a:p>
            <a:fld id="{87319040-C997-074E-BEC6-39F695C832CF}" type="datetimeFigureOut">
              <a:rPr lang="en-US" smtClean="0"/>
              <a:pPr/>
              <a:t>4/23/21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019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rebuchet MS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53140" y="6356354"/>
            <a:ext cx="731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rebuchet MS Regular" charset="0"/>
              </a:defRPr>
            </a:lvl1pPr>
          </a:lstStyle>
          <a:p>
            <a:fld id="{D37F31A3-C26D-7247-8B52-CACA9F6A4E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1" r:id="rId2"/>
    <p:sldLayoutId id="2147483650" r:id="rId3"/>
    <p:sldLayoutId id="2147483652" r:id="rId4"/>
    <p:sldLayoutId id="2147483655" r:id="rId5"/>
    <p:sldLayoutId id="2147483656" r:id="rId6"/>
    <p:sldLayoutId id="2147483657" r:id="rId7"/>
    <p:sldLayoutId id="2147483649" r:id="rId8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Trebuchet MS Regular" charset="0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bg1"/>
          </a:solidFill>
          <a:latin typeface="Trebuchet MS Regular" charset="0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Trebuchet MS Regular" charset="0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Trebuchet MS Regular" charset="0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Trebuchet MS Regular" charset="0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Trebuchet MS Regular" charset="0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chSolomon/cs24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7B64-136B-5647-B9DE-1A46DF4A9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241 — Final Project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Solomon Himelbloom (Spring 2021)</a:t>
            </a:r>
          </a:p>
        </p:txBody>
      </p:sp>
    </p:spTree>
    <p:extLst>
      <p:ext uri="{BB962C8B-B14F-4D97-AF65-F5344CB8AC3E}">
        <p14:creationId xmlns:p14="http://schemas.microsoft.com/office/powerpoint/2010/main" val="330739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A53A31-E7F6-A94B-9BD8-4881846B5CD8}"/>
              </a:ext>
            </a:extLst>
          </p:cNvPr>
          <p:cNvSpPr txBox="1"/>
          <p:nvPr/>
        </p:nvSpPr>
        <p:spPr>
          <a:xfrm>
            <a:off x="3762260" y="352540"/>
            <a:ext cx="4667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1546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82F613D-8C22-F94E-A2BF-ECEFB17DF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890719"/>
            <a:ext cx="10515600" cy="2852737"/>
          </a:xfrm>
        </p:spPr>
        <p:txBody>
          <a:bodyPr/>
          <a:lstStyle/>
          <a:p>
            <a:r>
              <a:rPr lang="en-US" dirty="0"/>
              <a:t>Bear Aware Smart Latch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47842F-B4F2-3A45-B869-4DF5C96FD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🔗 </a:t>
            </a:r>
            <a:r>
              <a:rPr lang="en-US" dirty="0">
                <a:hlinkClick r:id="rId2"/>
              </a:rPr>
              <a:t>https://github.com/TechSolomon/cs241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12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EF2F3-C532-DD47-90CF-2DD6AA5D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Idea &amp;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1D239-EA93-DB47-AD20-8414A7A7D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Secure outdoor trash cans (roll carts) against bears</a:t>
            </a:r>
          </a:p>
          <a:p>
            <a:r>
              <a:rPr lang="en-US" dirty="0">
                <a:solidFill>
                  <a:schemeClr val="tx1"/>
                </a:solidFill>
              </a:rPr>
              <a:t>Record wildlife interactions with humans in Alaska</a:t>
            </a:r>
          </a:p>
          <a:p>
            <a:r>
              <a:rPr lang="en-US" dirty="0">
                <a:solidFill>
                  <a:schemeClr val="tx1"/>
                </a:solidFill>
              </a:rPr>
              <a:t>Alert owner about intruders since last visit 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A81F5-12C6-684F-8B3A-F4404C4FFB7D}"/>
              </a:ext>
            </a:extLst>
          </p:cNvPr>
          <p:cNvSpPr/>
          <p:nvPr/>
        </p:nvSpPr>
        <p:spPr>
          <a:xfrm>
            <a:off x="838200" y="5942564"/>
            <a:ext cx="3996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Image Credit: KMXT (Kodiak, Alaska)</a:t>
            </a:r>
          </a:p>
        </p:txBody>
      </p:sp>
      <p:pic>
        <p:nvPicPr>
          <p:cNvPr id="7" name="Picture 6" descr="A picture containing outdoor, bin, container, tree&#10;&#10;Description automatically generated">
            <a:extLst>
              <a:ext uri="{FF2B5EF4-FFF2-40B4-BE49-F238E27FC236}">
                <a16:creationId xmlns:a16="http://schemas.microsoft.com/office/drawing/2014/main" id="{9D59F4EE-9B31-CA4D-8953-4A7036F1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745" y="2732489"/>
            <a:ext cx="3094133" cy="412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92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kodiakdailymirror.com">
            <a:extLst>
              <a:ext uri="{FF2B5EF4-FFF2-40B4-BE49-F238E27FC236}">
                <a16:creationId xmlns:a16="http://schemas.microsoft.com/office/drawing/2014/main" id="{063C59E2-0D6A-C846-9685-1DE819482E3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17" y="1400581"/>
            <a:ext cx="5053358" cy="404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arely interested: Bear-resistant trash cans get lukewarm reception in  Anchorage - Anchorage Daily News">
            <a:extLst>
              <a:ext uri="{FF2B5EF4-FFF2-40B4-BE49-F238E27FC236}">
                <a16:creationId xmlns:a16="http://schemas.microsoft.com/office/drawing/2014/main" id="{17880C7B-99D6-654C-BDBE-0980B1AD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604" y="1410236"/>
            <a:ext cx="6056291" cy="403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689E4E-82FE-BD43-BA2B-FD47E6E9175E}"/>
              </a:ext>
            </a:extLst>
          </p:cNvPr>
          <p:cNvSpPr/>
          <p:nvPr/>
        </p:nvSpPr>
        <p:spPr>
          <a:xfrm>
            <a:off x="838200" y="5942564"/>
            <a:ext cx="578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Image Credit: Kodiak Daily Mirror (left) &amp; ADN (right)</a:t>
            </a:r>
          </a:p>
        </p:txBody>
      </p:sp>
    </p:spTree>
    <p:extLst>
      <p:ext uri="{BB962C8B-B14F-4D97-AF65-F5344CB8AC3E}">
        <p14:creationId xmlns:p14="http://schemas.microsoft.com/office/powerpoint/2010/main" val="138102437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6383-B95B-9245-AE97-26C621FD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F3110-016D-2543-B8B7-03EA264C1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Arduino Uno</a:t>
            </a:r>
          </a:p>
          <a:p>
            <a:r>
              <a:rPr lang="en-US" dirty="0">
                <a:solidFill>
                  <a:schemeClr val="tx1"/>
                </a:solidFill>
              </a:rPr>
              <a:t>Mini Solderless Breadboard – 4x4 Points</a:t>
            </a:r>
          </a:p>
          <a:p>
            <a:r>
              <a:rPr lang="en-US" dirty="0">
                <a:solidFill>
                  <a:schemeClr val="tx1"/>
                </a:solidFill>
              </a:rPr>
              <a:t>Standard servo – </a:t>
            </a:r>
            <a:r>
              <a:rPr lang="en-US" dirty="0" err="1">
                <a:solidFill>
                  <a:schemeClr val="tx1"/>
                </a:solidFill>
              </a:rPr>
              <a:t>TowerPro</a:t>
            </a:r>
            <a:r>
              <a:rPr lang="en-US" dirty="0">
                <a:solidFill>
                  <a:schemeClr val="tx1"/>
                </a:solidFill>
              </a:rPr>
              <a:t> SG-5010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Substitute for more powerful locking mechanism</a:t>
            </a:r>
          </a:p>
          <a:p>
            <a:r>
              <a:rPr lang="en-US" dirty="0">
                <a:solidFill>
                  <a:schemeClr val="tx1"/>
                </a:solidFill>
              </a:rPr>
              <a:t>Water Sensor</a:t>
            </a:r>
          </a:p>
          <a:p>
            <a:r>
              <a:rPr lang="en-US" dirty="0">
                <a:solidFill>
                  <a:schemeClr val="tx1"/>
                </a:solidFill>
              </a:rPr>
              <a:t>RGB LED (K851264)</a:t>
            </a:r>
          </a:p>
        </p:txBody>
      </p:sp>
    </p:spTree>
    <p:extLst>
      <p:ext uri="{BB962C8B-B14F-4D97-AF65-F5344CB8AC3E}">
        <p14:creationId xmlns:p14="http://schemas.microsoft.com/office/powerpoint/2010/main" val="2064267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36C13-2B53-C643-A90D-A7ABF6F9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i="1" dirty="0"/>
              <a:t>Arduino Project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7C475-88DE-6E44-95DB-503F915A2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04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92314-AD1F-3F4A-A496-13F2BB6A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Prototype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27414-19A8-9C4F-B7F5-109805413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Roll cart dimensions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Large pizza box 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“Customized” Adafruit cardboard box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E6C5B94-B7B5-1A4E-B972-9EB07649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52571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32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6FDC-69DC-7B47-A080-F2191DBC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E58C1-46F9-214E-9286-BD2397979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Ordering parts</a:t>
            </a:r>
          </a:p>
          <a:p>
            <a:r>
              <a:rPr lang="en-US" dirty="0">
                <a:solidFill>
                  <a:schemeClr val="tx1"/>
                </a:solidFill>
              </a:rPr>
              <a:t>Reading documentation</a:t>
            </a:r>
          </a:p>
          <a:p>
            <a:r>
              <a:rPr lang="en-US" dirty="0">
                <a:solidFill>
                  <a:schemeClr val="tx1"/>
                </a:solidFill>
              </a:rPr>
              <a:t>Interactions between multiple components</a:t>
            </a:r>
          </a:p>
          <a:p>
            <a:r>
              <a:rPr lang="en-US" dirty="0">
                <a:solidFill>
                  <a:schemeClr val="tx1"/>
                </a:solidFill>
              </a:rPr>
              <a:t>Time management</a:t>
            </a:r>
          </a:p>
          <a:p>
            <a:r>
              <a:rPr lang="en-US" dirty="0">
                <a:solidFill>
                  <a:schemeClr val="tx1"/>
                </a:solidFill>
              </a:rPr>
              <a:t>Scope creep</a:t>
            </a:r>
          </a:p>
        </p:txBody>
      </p:sp>
    </p:spTree>
    <p:extLst>
      <p:ext uri="{BB962C8B-B14F-4D97-AF65-F5344CB8AC3E}">
        <p14:creationId xmlns:p14="http://schemas.microsoft.com/office/powerpoint/2010/main" val="4220465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2F39-CCE1-2642-AC62-1D774D5F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019E6-6B52-4D44-B68C-9C6A99611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IFTTT/Twilio SMS integration</a:t>
            </a:r>
          </a:p>
          <a:p>
            <a:r>
              <a:rPr lang="en-US" dirty="0">
                <a:solidFill>
                  <a:schemeClr val="tx1"/>
                </a:solidFill>
              </a:rPr>
              <a:t>Independent power supply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Rechargeable batteries or solar powered</a:t>
            </a:r>
          </a:p>
          <a:p>
            <a:r>
              <a:rPr lang="en-US" dirty="0">
                <a:solidFill>
                  <a:schemeClr val="tx1"/>
                </a:solidFill>
              </a:rPr>
              <a:t>Accelerometer &amp; Magnetometer</a:t>
            </a:r>
          </a:p>
          <a:p>
            <a:pPr lvl="1"/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STEMMA QT / </a:t>
            </a:r>
            <a:r>
              <a:rPr lang="en-US" dirty="0" err="1">
                <a:solidFill>
                  <a:schemeClr val="tx1"/>
                </a:solidFill>
                <a:sym typeface="Wingdings" pitchFamily="2" charset="2"/>
              </a:rPr>
              <a:t>Quiic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 JST SH 4-pin Cable</a:t>
            </a:r>
          </a:p>
          <a:p>
            <a:pPr lvl="2"/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Ordered the wrong part – need male headers 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Outdoor weather testing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Cold weather &amp; water limitations</a:t>
            </a:r>
          </a:p>
        </p:txBody>
      </p:sp>
    </p:spTree>
    <p:extLst>
      <p:ext uri="{BB962C8B-B14F-4D97-AF65-F5344CB8AC3E}">
        <p14:creationId xmlns:p14="http://schemas.microsoft.com/office/powerpoint/2010/main" val="4009201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AF theme colors 1">
      <a:dk1>
        <a:srgbClr val="236192"/>
      </a:dk1>
      <a:lt1>
        <a:srgbClr val="FFFFFF"/>
      </a:lt1>
      <a:dk2>
        <a:srgbClr val="FFCD00"/>
      </a:dk2>
      <a:lt2>
        <a:srgbClr val="D7D2CB"/>
      </a:lt2>
      <a:accent1>
        <a:srgbClr val="D35D00"/>
      </a:accent1>
      <a:accent2>
        <a:srgbClr val="007681"/>
      </a:accent2>
      <a:accent3>
        <a:srgbClr val="719949"/>
      </a:accent3>
      <a:accent4>
        <a:srgbClr val="65665C"/>
      </a:accent4>
      <a:accent5>
        <a:srgbClr val="613412"/>
      </a:accent5>
      <a:accent6>
        <a:srgbClr val="642667"/>
      </a:accent6>
      <a:hlink>
        <a:srgbClr val="236192"/>
      </a:hlink>
      <a:folHlink>
        <a:srgbClr val="C7C9C7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AF_presentation2a_16x9" id="{F9559299-0B5B-4746-B46B-410DDBD44434}" vid="{61D81F55-E1FD-C942-B86C-094AD11DBD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186</Words>
  <Application>Microsoft Macintosh PowerPoint</Application>
  <PresentationFormat>Widescreen</PresentationFormat>
  <Paragraphs>41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Trebuchet MS Regular</vt:lpstr>
      <vt:lpstr>Office Theme</vt:lpstr>
      <vt:lpstr>CS 241 — Final Project</vt:lpstr>
      <vt:lpstr>Bear Aware Smart Latch</vt:lpstr>
      <vt:lpstr>Initial Idea &amp; Problem Statement</vt:lpstr>
      <vt:lpstr>PowerPoint Presentation</vt:lpstr>
      <vt:lpstr>Project Parts</vt:lpstr>
      <vt:lpstr>Arduino Project Demo</vt:lpstr>
      <vt:lpstr>Draft Prototype</vt:lpstr>
      <vt:lpstr>Lessons Learned</vt:lpstr>
      <vt:lpstr>Future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F201X – Final Project Presentation</dc:title>
  <dc:creator>Solomon Himelbloom</dc:creator>
  <cp:lastModifiedBy>Solomon Himelbloom</cp:lastModifiedBy>
  <cp:revision>15</cp:revision>
  <dcterms:created xsi:type="dcterms:W3CDTF">2020-12-04T13:15:37Z</dcterms:created>
  <dcterms:modified xsi:type="dcterms:W3CDTF">2021-04-23T20:28:40Z</dcterms:modified>
</cp:coreProperties>
</file>